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9" r:id="rId4"/>
    <p:sldId id="257" r:id="rId5"/>
    <p:sldId id="256" r:id="rId6"/>
    <p:sldId id="261" r:id="rId7"/>
    <p:sldId id="258" r:id="rId8"/>
    <p:sldId id="262" r:id="rId9"/>
    <p:sldId id="263" r:id="rId10"/>
    <p:sldId id="265" r:id="rId11"/>
    <p:sldId id="264" r:id="rId12"/>
    <p:sldId id="267" r:id="rId13"/>
    <p:sldId id="266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mp"/><Relationship Id="rId2" Type="http://schemas.openxmlformats.org/officeDocument/2006/relationships/image" Target="../media/image33.b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Kcy;&amp;acy;&amp;rcy;&amp;tcy;&amp;icy;&amp;ncy;&amp;kcy;&amp;icy; &amp;pcy;&amp;ocy; &amp;zcy;&amp;acy;&amp;pcy;&amp;rcy;&amp;ocy;&amp;scy;&amp;ucy; &amp;fcy;&amp;ocy;&amp;ncy; &amp;dcy;&amp;lcy;&amp;yacy; &amp;pcy;&amp;rcy;&amp;iecy;&amp;zcy;&amp;iecy;&amp;ncy;&amp;tcy;&amp;acy;&amp;tscy;&amp;icy;&amp;icy; &amp;Scy; &amp;Kcy;&amp;Ocy;&amp;Mcy;&amp;Pcy;&amp;SOFTcy;&amp;YUcy;&amp;Tcy;&amp;IEcy;&amp;Rcy;&amp;Ocy;&amp;M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" y="18571"/>
            <a:ext cx="9146404" cy="6839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673510"/>
            <a:ext cx="5688632" cy="2308324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творческое объединение </a:t>
            </a:r>
          </a:p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KarollaCTT" pitchFamily="82" charset="0"/>
              </a:rPr>
              <a:t>«</a:t>
            </a:r>
            <a:r>
              <a:rPr lang="ru-RU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KarollaCTT" pitchFamily="82" charset="0"/>
              </a:rPr>
              <a:t>оСновы</a:t>
            </a: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KarollaCTT" pitchFamily="82" charset="0"/>
              </a:rPr>
              <a:t>  компьютера» </a:t>
            </a:r>
            <a:endParaRPr lang="ru-RU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KarollaCTT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082" y="3970656"/>
            <a:ext cx="3686628" cy="120032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7030A0"/>
                </a:solidFill>
                <a:latin typeface="a_CityNovaRg" pitchFamily="18" charset="-52"/>
              </a:rPr>
              <a:t>Педагог дополнительного образования </a:t>
            </a:r>
            <a:r>
              <a:rPr lang="ru-RU" sz="2400" b="1" dirty="0" smtClean="0">
                <a:solidFill>
                  <a:srgbClr val="7030A0"/>
                </a:solidFill>
                <a:latin typeface="a_CityNovaRg" pitchFamily="18" charset="-52"/>
              </a:rPr>
              <a:t>высшей категории</a:t>
            </a:r>
            <a:endParaRPr lang="ru-RU" sz="2400" b="1" dirty="0">
              <a:solidFill>
                <a:srgbClr val="7030A0"/>
              </a:solidFill>
              <a:latin typeface="a_CityNovaRg" pitchFamily="18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6082" y="5188984"/>
            <a:ext cx="3707904" cy="138499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effectLst>
                  <a:glow rad="101600">
                    <a:srgbClr val="FFFF99"/>
                  </a:glow>
                </a:effectLst>
                <a:latin typeface="a_AssuanTitulStrDst" pitchFamily="18" charset="-52"/>
              </a:rPr>
              <a:t>АХМЕДОВА </a:t>
            </a:r>
          </a:p>
          <a:p>
            <a:pPr lvl="0" algn="ctr"/>
            <a:r>
              <a:rPr lang="ru-RU" sz="2800" b="1" dirty="0" smtClean="0">
                <a:solidFill>
                  <a:srgbClr val="FF0000"/>
                </a:solidFill>
                <a:effectLst>
                  <a:glow rad="101600">
                    <a:srgbClr val="FFFF99"/>
                  </a:glow>
                </a:effectLst>
                <a:latin typeface="a_AssuanTitulStrDst" pitchFamily="18" charset="-52"/>
              </a:rPr>
              <a:t>ЛАЛЕЗАР  </a:t>
            </a:r>
          </a:p>
          <a:p>
            <a:pPr lvl="0" algn="ctr"/>
            <a:r>
              <a:rPr lang="ru-RU" sz="2800" b="1" dirty="0" smtClean="0">
                <a:solidFill>
                  <a:srgbClr val="FF0000"/>
                </a:solidFill>
                <a:effectLst>
                  <a:glow rad="101600">
                    <a:srgbClr val="FFFF99"/>
                  </a:glow>
                </a:effectLst>
                <a:latin typeface="a_AssuanTitulStrDst" pitchFamily="18" charset="-52"/>
              </a:rPr>
              <a:t>АШРАФОВНА</a:t>
            </a:r>
            <a:endParaRPr lang="ru-RU" sz="2800" b="1" dirty="0">
              <a:solidFill>
                <a:srgbClr val="FF0000"/>
              </a:solidFill>
              <a:effectLst>
                <a:glow rad="101600">
                  <a:srgbClr val="FFFF99"/>
                </a:glow>
              </a:effectLst>
              <a:latin typeface="a_AssuanTitulStrDst" pitchFamily="18" charset="-5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 r="6667"/>
          <a:stretch/>
        </p:blipFill>
        <p:spPr bwMode="auto">
          <a:xfrm>
            <a:off x="4718684" y="3140968"/>
            <a:ext cx="4441452" cy="3714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8064" y="3438285"/>
            <a:ext cx="2520280" cy="19411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r="5242" b="26631"/>
          <a:stretch/>
        </p:blipFill>
        <p:spPr bwMode="auto">
          <a:xfrm>
            <a:off x="5367322" y="3438285"/>
            <a:ext cx="2081763" cy="1941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05" y="221184"/>
            <a:ext cx="3212976" cy="32129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400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60" y="180768"/>
            <a:ext cx="3857776" cy="2240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60" y="2217285"/>
            <a:ext cx="2698448" cy="2034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1" y="171934"/>
            <a:ext cx="3484207" cy="2413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516267"/>
            <a:ext cx="4426640" cy="2192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1" y="4581128"/>
            <a:ext cx="3966059" cy="2063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09" b="8571"/>
          <a:stretch/>
        </p:blipFill>
        <p:spPr>
          <a:xfrm>
            <a:off x="0" y="2685936"/>
            <a:ext cx="3066773" cy="16456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t="7407" r="3960" b="56815"/>
          <a:stretch/>
        </p:blipFill>
        <p:spPr>
          <a:xfrm>
            <a:off x="5927539" y="2585238"/>
            <a:ext cx="3059883" cy="170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7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060">
            <a:off x="148390" y="3822086"/>
            <a:ext cx="4444291" cy="2624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136">
            <a:off x="86426" y="253197"/>
            <a:ext cx="3852973" cy="264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96142">
            <a:off x="4830847" y="257399"/>
            <a:ext cx="4195607" cy="2428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1930">
            <a:off x="4589128" y="4097317"/>
            <a:ext cx="4274115" cy="2223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3" y="2317923"/>
            <a:ext cx="3662541" cy="1905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97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8" y="3518428"/>
            <a:ext cx="4139952" cy="2925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5"/>
          <a:stretch/>
        </p:blipFill>
        <p:spPr>
          <a:xfrm>
            <a:off x="0" y="84458"/>
            <a:ext cx="4571999" cy="31404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574" y="170787"/>
            <a:ext cx="4199803" cy="29677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89" y="3447571"/>
            <a:ext cx="4340494" cy="306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68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621">
            <a:off x="5076057" y="156050"/>
            <a:ext cx="3959566" cy="27980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070">
            <a:off x="291443" y="4131400"/>
            <a:ext cx="4164027" cy="2458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785">
            <a:off x="4852304" y="3756065"/>
            <a:ext cx="4041542" cy="285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7403">
            <a:off x="46199" y="328227"/>
            <a:ext cx="3896886" cy="2300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60" y="1711658"/>
            <a:ext cx="2105532" cy="2979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611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3713"/>
            <a:ext cx="2466680" cy="349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61189"/>
            <a:ext cx="2364911" cy="3346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5584"/>
            <a:ext cx="2413337" cy="3162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66" y="3661606"/>
            <a:ext cx="3600400" cy="3230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82352"/>
            <a:ext cx="2160280" cy="2927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735" y="2731826"/>
            <a:ext cx="3349194" cy="2366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6275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56" y="348913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cademyTT" pitchFamily="18" charset="-52"/>
              </a:rPr>
              <a:t>В Республиканском этапе </a:t>
            </a:r>
            <a:r>
              <a:rPr lang="ru-RU" sz="2400" b="1" dirty="0">
                <a:solidFill>
                  <a:srgbClr val="002060"/>
                </a:solidFill>
                <a:latin typeface="AcademyTT" pitchFamily="18" charset="-52"/>
              </a:rPr>
              <a:t>Всероссийского конкурса авторских образовательных программ дополнительного образования детей в номинации </a:t>
            </a:r>
            <a:r>
              <a:rPr lang="ru-RU" sz="2400" b="1" dirty="0" smtClean="0">
                <a:solidFill>
                  <a:srgbClr val="002060"/>
                </a:solidFill>
                <a:latin typeface="AcademyTT" pitchFamily="18" charset="-52"/>
              </a:rPr>
              <a:t>«научно- техническая» </a:t>
            </a:r>
            <a:r>
              <a:rPr lang="ru-RU" sz="2400" b="1" dirty="0">
                <a:solidFill>
                  <a:srgbClr val="002060"/>
                </a:solidFill>
                <a:latin typeface="AcademyTT" pitchFamily="18" charset="-52"/>
              </a:rPr>
              <a:t>жюри присудило  </a:t>
            </a:r>
            <a:r>
              <a:rPr lang="ru-RU" sz="2400" b="1" dirty="0" smtClean="0">
                <a:solidFill>
                  <a:srgbClr val="002060"/>
                </a:solidFill>
                <a:latin typeface="AcademyTT" pitchFamily="18" charset="-52"/>
              </a:rPr>
              <a:t>I</a:t>
            </a:r>
            <a:r>
              <a:rPr lang="en-US" sz="2400" b="1" dirty="0" smtClean="0">
                <a:solidFill>
                  <a:srgbClr val="002060"/>
                </a:solidFill>
                <a:latin typeface="AcademyTT" pitchFamily="18" charset="-52"/>
              </a:rPr>
              <a:t>II</a:t>
            </a:r>
            <a:r>
              <a:rPr lang="ru-RU" sz="2400" b="1" dirty="0" smtClean="0">
                <a:solidFill>
                  <a:srgbClr val="002060"/>
                </a:solidFill>
                <a:latin typeface="AcademyTT" pitchFamily="18" charset="-52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cademyTT" pitchFamily="18" charset="-52"/>
              </a:rPr>
              <a:t>место – МБО ДО «ДДТ» г.Каспийска, программа  </a:t>
            </a:r>
            <a:r>
              <a:rPr lang="ru-RU" sz="2400" b="1" dirty="0" smtClean="0">
                <a:solidFill>
                  <a:srgbClr val="002060"/>
                </a:solidFill>
                <a:latin typeface="AcademyTT" pitchFamily="18" charset="-52"/>
              </a:rPr>
              <a:t>объединения «Основы компьютера»-  «Джойстик», Ахмедова </a:t>
            </a:r>
            <a:r>
              <a:rPr lang="ru-RU" sz="2400" b="1" dirty="0" err="1" smtClean="0">
                <a:solidFill>
                  <a:srgbClr val="002060"/>
                </a:solidFill>
                <a:latin typeface="AcademyTT" pitchFamily="18" charset="-52"/>
              </a:rPr>
              <a:t>Лалезар</a:t>
            </a:r>
            <a:r>
              <a:rPr lang="ru-RU" sz="2400" b="1" dirty="0" smtClean="0">
                <a:solidFill>
                  <a:srgbClr val="002060"/>
                </a:solidFill>
                <a:latin typeface="AcademyTT" pitchFamily="18" charset="-52"/>
              </a:rPr>
              <a:t>  </a:t>
            </a:r>
            <a:r>
              <a:rPr lang="ru-RU" sz="2400" b="1" dirty="0" err="1" smtClean="0">
                <a:solidFill>
                  <a:srgbClr val="002060"/>
                </a:solidFill>
                <a:latin typeface="AcademyTT" pitchFamily="18" charset="-52"/>
              </a:rPr>
              <a:t>Ашрафовна</a:t>
            </a:r>
            <a:r>
              <a:rPr lang="ru-RU" sz="2400" b="1" dirty="0" smtClean="0">
                <a:solidFill>
                  <a:srgbClr val="002060"/>
                </a:solidFill>
                <a:latin typeface="AcademyTT" pitchFamily="18" charset="-52"/>
              </a:rPr>
              <a:t>, </a:t>
            </a:r>
            <a:r>
              <a:rPr lang="ru-RU" sz="2400" b="1" dirty="0">
                <a:solidFill>
                  <a:srgbClr val="002060"/>
                </a:solidFill>
                <a:latin typeface="AcademyTT" pitchFamily="18" charset="-52"/>
              </a:rPr>
              <a:t>педагог ДО.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5649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6656" y="188640"/>
            <a:ext cx="4482713" cy="665788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4579" y="5150227"/>
            <a:ext cx="1792153" cy="153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7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"/>
          <a:stretch/>
        </p:blipFill>
        <p:spPr>
          <a:xfrm>
            <a:off x="0" y="18142"/>
            <a:ext cx="3275856" cy="42749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"/>
          <a:stretch/>
        </p:blipFill>
        <p:spPr>
          <a:xfrm>
            <a:off x="5940152" y="2636911"/>
            <a:ext cx="3114565" cy="422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565" y="1196752"/>
            <a:ext cx="3011760" cy="41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01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"/>
            <a:ext cx="2880320" cy="2880320"/>
          </a:xfrm>
          <a:prstGeom prst="ellipse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72418"/>
            <a:ext cx="6926263" cy="153670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40827" y="2899281"/>
            <a:ext cx="6639037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среда   </a:t>
            </a:r>
            <a:r>
              <a:rPr lang="ru-R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9</a:t>
            </a:r>
            <a:r>
              <a:rPr lang="ru-RU" sz="4000" b="1" cap="all" baseline="30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 00 </a:t>
            </a:r>
            <a:r>
              <a:rPr lang="ru-R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-</a:t>
            </a:r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10</a:t>
            </a:r>
            <a:r>
              <a:rPr lang="ru-RU" sz="4000" b="1" cap="all" baseline="30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ru-RU" sz="4000" b="1" cap="all" baseline="30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0</a:t>
            </a:r>
            <a:r>
              <a:rPr lang="ru-RU" sz="4000" b="1" cap="all" baseline="30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10</a:t>
            </a:r>
            <a:r>
              <a:rPr lang="ru-RU" sz="4000" b="1" cap="all" baseline="30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30  </a:t>
            </a:r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 -12</a:t>
            </a:r>
            <a:r>
              <a:rPr lang="ru-RU" sz="4000" b="1" cap="all" baseline="30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30 </a:t>
            </a:r>
          </a:p>
          <a:p>
            <a:pPr lvl="0" algn="ctr"/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              14</a:t>
            </a:r>
            <a:r>
              <a:rPr lang="ru-RU" sz="4000" b="1" cap="all" baseline="30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00-</a:t>
            </a:r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15</a:t>
            </a:r>
            <a:r>
              <a:rPr lang="ru-RU" sz="4000" b="1" cap="all" baseline="30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30</a:t>
            </a:r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 , 15</a:t>
            </a:r>
            <a:r>
              <a:rPr lang="ru-RU" sz="4000" b="1" cap="all" baseline="30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30</a:t>
            </a:r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  - 17</a:t>
            </a:r>
            <a:r>
              <a:rPr lang="ru-RU" sz="4000" b="1" cap="all" baseline="30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30</a:t>
            </a:r>
            <a:endParaRPr lang="ru-RU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7395" y="4653136"/>
            <a:ext cx="7346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пятница   </a:t>
            </a:r>
            <a:r>
              <a:rPr lang="ru-R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9</a:t>
            </a:r>
            <a:r>
              <a:rPr lang="ru-RU" sz="4000" b="1" cap="all" baseline="30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 00 </a:t>
            </a:r>
            <a:r>
              <a:rPr lang="ru-R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-10</a:t>
            </a:r>
            <a:r>
              <a:rPr lang="ru-RU" sz="4000" b="1" cap="all" baseline="30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30 </a:t>
            </a:r>
            <a:r>
              <a:rPr lang="ru-R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, 10</a:t>
            </a:r>
            <a:r>
              <a:rPr lang="ru-RU" sz="4000" b="1" cap="all" baseline="30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30  </a:t>
            </a:r>
            <a:r>
              <a:rPr lang="ru-R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 -12</a:t>
            </a:r>
            <a:r>
              <a:rPr lang="ru-RU" sz="4000" b="1" cap="all" baseline="30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30 </a:t>
            </a:r>
          </a:p>
          <a:p>
            <a:pPr lvl="0" algn="ctr"/>
            <a:r>
              <a:rPr lang="ru-R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              </a:t>
            </a:r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      14</a:t>
            </a:r>
            <a:r>
              <a:rPr lang="ru-RU" sz="4000" b="1" cap="all" baseline="30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00-</a:t>
            </a:r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15</a:t>
            </a:r>
            <a:r>
              <a:rPr lang="ru-RU" sz="4000" b="1" cap="all" baseline="30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30</a:t>
            </a:r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, 15</a:t>
            </a:r>
            <a:r>
              <a:rPr lang="ru-RU" sz="4000" b="1" cap="all" baseline="30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30</a:t>
            </a:r>
            <a:r>
              <a:rPr lang="ru-R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  - 17</a:t>
            </a:r>
            <a:r>
              <a:rPr lang="ru-RU" sz="4000" b="1" cap="all" baseline="30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</a:rPr>
              <a:t>30</a:t>
            </a:r>
            <a:endParaRPr lang="ru-RU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300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6550" y="4725144"/>
            <a:ext cx="1990542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527" y="314176"/>
            <a:ext cx="87247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_CityNovaRg" pitchFamily="18" charset="-52"/>
              </a:rPr>
              <a:t>Возраст </a:t>
            </a:r>
            <a:r>
              <a:rPr lang="ru-RU" sz="2400" b="1" dirty="0" smtClean="0">
                <a:solidFill>
                  <a:srgbClr val="FF0000"/>
                </a:solidFill>
                <a:latin typeface="a_CityNovaRg" pitchFamily="18" charset="-52"/>
              </a:rPr>
              <a:t> воспитанников объединения «Основы компьютера»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_CityNovaRg" pitchFamily="18" charset="-52"/>
              </a:rPr>
              <a:t>9 -14 </a:t>
            </a:r>
            <a:r>
              <a:rPr lang="ru-RU" sz="2400" b="1" dirty="0">
                <a:solidFill>
                  <a:srgbClr val="FF0000"/>
                </a:solidFill>
                <a:latin typeface="a_CityNovaRg" pitchFamily="18" charset="-52"/>
              </a:rPr>
              <a:t>лет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1378" y="1183384"/>
            <a:ext cx="735495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Обучение осуществляется по программе научно- технической направленности «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Джойстик».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a_CityNovaRg" pitchFamily="18" charset="-52"/>
            </a:endParaRPr>
          </a:p>
          <a:p>
            <a:pPr algn="jus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Здесь   дети изучают  азы компьютерной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грамотности: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 - быстро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и качественно выполнять  различные задания, 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_CityNovaRg" pitchFamily="18" charset="-52"/>
            </a:endParaRP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свободно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набирать и обрабатывать текст,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_CityNovaRg" pitchFamily="18" charset="-52"/>
            </a:endParaRP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создавать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и редактировать графические и видео изображения,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_CityNovaRg" pitchFamily="18" charset="-52"/>
            </a:endParaRP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решать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математические задачи, 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_CityNovaRg" pitchFamily="18" charset="-52"/>
            </a:endParaRP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создавать 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и редактировать презентации.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_CityNovaRg" pitchFamily="18" charset="-52"/>
            </a:endParaRPr>
          </a:p>
          <a:p>
            <a:pPr algn="jus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      Они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учатся воплощать  свои творческие идеи, совершенствуют самих себя. Дети, в совершенстве владеющие компьютером, смогут в дальнейшем использовать эти знания для отличной учёбы в школе, институте  и в будущей профессии. 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       Результаты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_CityNovaRg" pitchFamily="18" charset="-52"/>
              </a:rPr>
              <a:t>своего труда ребята представляют на городских и республиканских выставках и конкурсах, где занимают призовые  места. </a:t>
            </a:r>
          </a:p>
        </p:txBody>
      </p:sp>
    </p:spTree>
    <p:extLst>
      <p:ext uri="{BB962C8B-B14F-4D97-AF65-F5344CB8AC3E}">
        <p14:creationId xmlns:p14="http://schemas.microsoft.com/office/powerpoint/2010/main" val="255985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6" y="404664"/>
            <a:ext cx="7932373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184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3147"/>
            <a:ext cx="3312368" cy="3297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01" y="150911"/>
            <a:ext cx="4071603" cy="3053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3886541" cy="29149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88" y="3429000"/>
            <a:ext cx="3989630" cy="2992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636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56089"/>
            <a:ext cx="4321708" cy="2881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25190"/>
            <a:ext cx="4181680" cy="2787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4" y="188640"/>
            <a:ext cx="453650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212976"/>
            <a:ext cx="421322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8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" y="296829"/>
            <a:ext cx="4406411" cy="2937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8" y="3352049"/>
            <a:ext cx="4331026" cy="3248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729" y="270055"/>
            <a:ext cx="4115919" cy="3086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3817957"/>
            <a:ext cx="4067944" cy="271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08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208</Words>
  <Application>Microsoft Office PowerPoint</Application>
  <PresentationFormat>Экран (4:3)</PresentationFormat>
  <Paragraphs>23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41</cp:revision>
  <dcterms:modified xsi:type="dcterms:W3CDTF">2017-03-01T10:39:40Z</dcterms:modified>
</cp:coreProperties>
</file>